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485" r:id="rId2"/>
    <p:sldId id="513" r:id="rId3"/>
    <p:sldId id="514" r:id="rId4"/>
    <p:sldId id="515" r:id="rId5"/>
    <p:sldId id="530" r:id="rId6"/>
    <p:sldId id="531" r:id="rId7"/>
    <p:sldId id="533" r:id="rId8"/>
    <p:sldId id="532" r:id="rId9"/>
    <p:sldId id="503"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028"/>
    <a:srgbClr val="78B832"/>
    <a:srgbClr val="679D2B"/>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09" autoAdjust="0"/>
    <p:restoredTop sz="48988" autoAdjust="0"/>
  </p:normalViewPr>
  <p:slideViewPr>
    <p:cSldViewPr snapToGrid="0">
      <p:cViewPr varScale="1">
        <p:scale>
          <a:sx n="32" d="100"/>
          <a:sy n="32" d="100"/>
        </p:scale>
        <p:origin x="1696" y="36"/>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6/24/2022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school’s organics program and learn what can and cannot go in the organics container.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a:t>
            </a:r>
            <a:r>
              <a:rPr lang="en-US" dirty="0">
                <a:solidFill>
                  <a:srgbClr val="FF0000"/>
                </a:solidFill>
              </a:rPr>
              <a:t> school </a:t>
            </a:r>
            <a:r>
              <a:rPr lang="en-US" dirty="0"/>
              <a:t>is committed to our organics collection program – or food scrap collection program.   Our organics are commercially composted and turned into a valuable soil amendment to help plants and trees grow.</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2313592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Knowing what can and cannot be put in the organics container helps us to save resources, use less energy, keep our air and water clean, reduce contamination and keeps our waste management costs down.  </a:t>
            </a:r>
          </a:p>
          <a:p>
            <a:endParaRPr lang="en-US" dirty="0"/>
          </a:p>
          <a:p>
            <a:r>
              <a:rPr lang="en-US" dirty="0"/>
              <a:t>So what should go in the </a:t>
            </a:r>
            <a:r>
              <a:rPr lang="en-US" sz="1200" kern="1200" dirty="0">
                <a:solidFill>
                  <a:schemeClr val="tx1"/>
                </a:solidFill>
                <a:latin typeface="+mn-lt"/>
                <a:ea typeface="+mn-ea"/>
                <a:cs typeface="+mn-cs"/>
              </a:rPr>
              <a:t>organics</a:t>
            </a:r>
            <a:r>
              <a:rPr lang="en-US" dirty="0"/>
              <a:t> container? </a:t>
            </a:r>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a:p>
        </p:txBody>
      </p:sp>
    </p:spTree>
    <p:extLst>
      <p:ext uri="{BB962C8B-B14F-4D97-AF65-F5344CB8AC3E}">
        <p14:creationId xmlns:p14="http://schemas.microsoft.com/office/powerpoint/2010/main" val="674191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manage our organics right.  Place </a:t>
            </a:r>
            <a:r>
              <a:rPr lang="en-US" b="1" dirty="0"/>
              <a:t>all food scraps </a:t>
            </a:r>
            <a:r>
              <a:rPr lang="en-US" dirty="0"/>
              <a:t>into the organics container, including:</a:t>
            </a:r>
          </a:p>
          <a:p>
            <a:pPr marL="171450" indent="-171450">
              <a:buFont typeface="Arial" panose="020B0604020202020204" pitchFamily="34" charset="0"/>
              <a:buChar char="•"/>
            </a:pPr>
            <a:r>
              <a:rPr lang="en-US" dirty="0"/>
              <a:t> Bakery and dry goods, like bread and pasta </a:t>
            </a:r>
          </a:p>
          <a:p>
            <a:pPr marL="228600" indent="-228600">
              <a:buFont typeface="Arial" panose="020B0604020202020204" pitchFamily="34" charset="0"/>
              <a:buChar char="•"/>
            </a:pPr>
            <a:r>
              <a:rPr lang="en-US" dirty="0"/>
              <a:t>Coffee grounds </a:t>
            </a:r>
          </a:p>
          <a:p>
            <a:pPr marL="228600" indent="-228600">
              <a:buFont typeface="Arial" panose="020B0604020202020204" pitchFamily="34" charset="0"/>
              <a:buChar char="•"/>
            </a:pPr>
            <a:r>
              <a:rPr lang="en-US" dirty="0"/>
              <a:t>Dairy products,  like cheese and butter </a:t>
            </a:r>
          </a:p>
          <a:p>
            <a:pPr marL="228600" indent="-228600">
              <a:buFont typeface="Arial" panose="020B0604020202020204" pitchFamily="34" charset="0"/>
              <a:buChar char="•"/>
            </a:pPr>
            <a:r>
              <a:rPr lang="en-US" dirty="0"/>
              <a:t>Eggs and eggshells </a:t>
            </a:r>
          </a:p>
          <a:p>
            <a:pPr marL="228600" indent="-228600">
              <a:buFont typeface="Arial" panose="020B0604020202020204" pitchFamily="34" charset="0"/>
              <a:buChar char="•"/>
            </a:pPr>
            <a:r>
              <a:rPr lang="en-US" dirty="0"/>
              <a:t>Meat and fish, including the meat bones </a:t>
            </a:r>
          </a:p>
          <a:p>
            <a:pPr marL="228600" indent="-228600">
              <a:buFont typeface="Arial" panose="020B0604020202020204" pitchFamily="34" charset="0"/>
              <a:buChar char="•"/>
            </a:pPr>
            <a:r>
              <a:rPr lang="en-US" dirty="0"/>
              <a:t>Fruits and fruit peels</a:t>
            </a:r>
          </a:p>
          <a:p>
            <a:pPr marL="228600" indent="-228600">
              <a:buFont typeface="Arial" panose="020B0604020202020204" pitchFamily="34" charset="0"/>
              <a:buChar char="•"/>
            </a:pPr>
            <a:r>
              <a:rPr lang="en-US" dirty="0"/>
              <a:t>Vegetables and vegetable peels </a:t>
            </a:r>
          </a:p>
          <a:p>
            <a:pPr marL="228600" indent="-2286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3</a:t>
            </a:fld>
            <a:endParaRPr lang="en-US" dirty="0"/>
          </a:p>
        </p:txBody>
      </p:sp>
    </p:spTree>
    <p:extLst>
      <p:ext uri="{BB962C8B-B14F-4D97-AF65-F5344CB8AC3E}">
        <p14:creationId xmlns:p14="http://schemas.microsoft.com/office/powerpoint/2010/main" val="2604183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organics container can cause problems at the compost facility.  Keep these items OUT of the Organics: </a:t>
            </a:r>
          </a:p>
          <a:p>
            <a:pPr marL="171450" lvl="0" indent="-171450">
              <a:buFont typeface="Arial" panose="020B0604020202020204" pitchFamily="34" charset="0"/>
              <a:buChar char="•"/>
            </a:pPr>
            <a:r>
              <a:rPr lang="en-US" dirty="0"/>
              <a:t>Cartons, like juice and milk cartons.  Empty cartons should go in the recycling.  </a:t>
            </a:r>
          </a:p>
          <a:p>
            <a:pPr marL="171450" lvl="0" indent="-171450">
              <a:buFont typeface="Arial" panose="020B0604020202020204" pitchFamily="34" charset="0"/>
              <a:buChar char="•"/>
            </a:pPr>
            <a:r>
              <a:rPr lang="en-US" dirty="0"/>
              <a:t>Refrigerator and freezer boxes. They can have a plastic coating on them. </a:t>
            </a:r>
          </a:p>
          <a:p>
            <a:pPr marL="171450" lvl="0" indent="-171450">
              <a:buFont typeface="Arial" panose="020B0604020202020204" pitchFamily="34" charset="0"/>
              <a:buChar char="•"/>
            </a:pPr>
            <a:r>
              <a:rPr lang="en-US" dirty="0"/>
              <a:t>Plastics of any kind.  </a:t>
            </a:r>
          </a:p>
          <a:p>
            <a:pPr marL="171450" lvl="0" indent="-171450">
              <a:buFont typeface="Arial" panose="020B0604020202020204" pitchFamily="34" charset="0"/>
              <a:buChar char="•"/>
            </a:pPr>
            <a:r>
              <a:rPr lang="en-US" dirty="0"/>
              <a:t>Diapers.  They are made of various types of plastic.</a:t>
            </a:r>
          </a:p>
          <a:p>
            <a:pPr marL="171450" lvl="0" indent="-171450">
              <a:buFont typeface="Arial" panose="020B0604020202020204" pitchFamily="34" charset="0"/>
              <a:buChar char="•"/>
            </a:pPr>
            <a:r>
              <a:rPr lang="en-US" dirty="0"/>
              <a:t>Recyclables such as glass, paper, metal and plastics #1, #2 and #5 should go in the recycling container.</a:t>
            </a:r>
          </a:p>
          <a:p>
            <a:pPr marL="171450" lvl="0" indent="-171450">
              <a:buFont typeface="Arial" panose="020B0604020202020204" pitchFamily="34" charset="0"/>
              <a:buChar char="•"/>
            </a:pPr>
            <a:r>
              <a:rPr lang="en-US" dirty="0"/>
              <a:t>All trash</a:t>
            </a:r>
          </a:p>
        </p:txBody>
      </p:sp>
      <p:sp>
        <p:nvSpPr>
          <p:cNvPr id="4" name="Slide Number Placeholder 3"/>
          <p:cNvSpPr>
            <a:spLocks noGrp="1"/>
          </p:cNvSpPr>
          <p:nvPr>
            <p:ph type="sldNum" sz="quarter" idx="5"/>
          </p:nvPr>
        </p:nvSpPr>
        <p:spPr/>
        <p:txBody>
          <a:bodyPr/>
          <a:lstStyle/>
          <a:p>
            <a:fld id="{F1AF4CBF-49AD-40F5-820C-0BD6388CF1D9}" type="slidenum">
              <a:rPr lang="en-US" smtClean="0"/>
              <a:t>4</a:t>
            </a:fld>
            <a:endParaRPr lang="en-US" dirty="0"/>
          </a:p>
        </p:txBody>
      </p:sp>
    </p:spTree>
    <p:extLst>
      <p:ext uri="{BB962C8B-B14F-4D97-AF65-F5344CB8AC3E}">
        <p14:creationId xmlns:p14="http://schemas.microsoft.com/office/powerpoint/2010/main" val="1578392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These additional guidelines slides (slides 5-8) are just for employees, contractors, volunteers and students that are responsible for collecting and managing organics at your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County adopted collection requirements that all commercial entities, including schools must follow. Follow these organics collection best practices that align with county requirements to collect and transport organics. Following them will help ensure our materials get </a:t>
            </a:r>
            <a:r>
              <a:rPr lang="en-US" dirty="0">
                <a:solidFill>
                  <a:srgbClr val="FF0000"/>
                </a:solidFill>
                <a:highlight>
                  <a:srgbClr val="FFFF00"/>
                </a:highlight>
              </a:rPr>
              <a:t>commercially composted and produce quality compost that can be added to the soil for nutrients.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5</a:t>
            </a:fld>
            <a:endParaRPr lang="en-US"/>
          </a:p>
        </p:txBody>
      </p:sp>
    </p:spTree>
    <p:extLst>
      <p:ext uri="{BB962C8B-B14F-4D97-AF65-F5344CB8AC3E}">
        <p14:creationId xmlns:p14="http://schemas.microsoft.com/office/powerpoint/2010/main" val="53412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collection requirements for setting up and maintaining organics containers: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tabLst/>
              <a:defRPr/>
            </a:pPr>
            <a:r>
              <a:rPr kumimoji="0" lang="en-US" sz="1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Use Biodegradable Products Institute (BPI) certified compostable bags:</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r>
              <a:rPr lang="en-US" sz="1200" dirty="0">
                <a:solidFill>
                  <a:schemeClr val="tx2">
                    <a:lumMod val="10000"/>
                  </a:schemeClr>
                </a:solidFill>
                <a:latin typeface="Calibri" panose="020F0502020204030204" pitchFamily="34" charset="0"/>
                <a:cs typeface="Calibri" panose="020F0502020204030204" pitchFamily="34" charset="0"/>
              </a:rPr>
              <a:t>Use only BPI-certified bags to line organics containers.  Look for the BPI logo on each product or box they came in to ensure they are the right type.  </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r>
              <a:rPr lang="en-US" sz="1200" dirty="0">
                <a:solidFill>
                  <a:schemeClr val="tx2">
                    <a:lumMod val="10000"/>
                  </a:schemeClr>
                </a:solidFill>
                <a:latin typeface="Calibri" panose="020F0502020204030204" pitchFamily="34" charset="0"/>
                <a:cs typeface="Calibri" panose="020F0502020204030204" pitchFamily="34" charset="0"/>
              </a:rPr>
              <a:t>If the bags are not BPI certified, do not use them because that means they have not gone through the certification process to make sure they will properly decompose at the compost facility or do not contain microplastics. </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lvl="0"/>
            <a:r>
              <a:rPr lang="en-US" sz="1200" b="1" kern="1200" dirty="0">
                <a:solidFill>
                  <a:schemeClr val="tx1"/>
                </a:solidFill>
                <a:effectLst/>
                <a:latin typeface="+mn-lt"/>
                <a:ea typeface="+mn-ea"/>
                <a:cs typeface="+mn-cs"/>
              </a:rPr>
              <a:t>Empty often</a:t>
            </a:r>
            <a:r>
              <a:rPr lang="en-US" sz="1100" b="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Empty containers often so they are not overflowing on the ground or causing odor issues.</a:t>
            </a:r>
          </a:p>
          <a:p>
            <a:pPr lvl="0"/>
            <a:endParaRPr lang="en-US" sz="1200" b="1" kern="1200" dirty="0">
              <a:solidFill>
                <a:schemeClr val="tx1"/>
              </a:solidFill>
              <a:effectLst/>
              <a:latin typeface="+mn-lt"/>
              <a:ea typeface="+mn-ea"/>
              <a:cs typeface="+mn-cs"/>
            </a:endParaRP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032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When emptying containers:</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Place tied bags in the organics cart or dumpster.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Tightly tie off BPI-certified compostable organics bags before placing them into hauler-provided cart or dumpster.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kern="1200" dirty="0">
                <a:solidFill>
                  <a:schemeClr val="tx1"/>
                </a:solidFill>
                <a:effectLst/>
                <a:latin typeface="+mn-lt"/>
                <a:ea typeface="+mn-ea"/>
                <a:cs typeface="+mn-cs"/>
              </a:rPr>
              <a:t>Tying bags will reduce odors and insects and will keep food and liquids from leaking out.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endParaRPr lang="en-US" sz="1200" dirty="0">
              <a:solidFill>
                <a:schemeClr val="tx2">
                  <a:lumMod val="10000"/>
                </a:schemeClr>
              </a:solidFill>
              <a:latin typeface="Calibri" panose="020F0502020204030204" pitchFamily="34" charset="0"/>
              <a:cs typeface="Calibri" panose="020F0502020204030204" pitchFamily="34" charset="0"/>
            </a:endParaRP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56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Our school must also properly label all organics containers with standardized labels following Dakota County’s labeling requirements. </a:t>
            </a:r>
            <a:r>
              <a:rPr lang="en-US" dirty="0"/>
              <a:t>Standardized labels help to educate on what belongs in organics containers, which has shown to reduce contamination.</a:t>
            </a:r>
          </a:p>
          <a:p>
            <a:pPr lvl="0"/>
            <a:endParaRPr lang="en-US" sz="11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Make sure each organics container has a standardized label that: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Is green, the standard color for organics (e.g., border, title area)</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the term “Organics”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County standardized images to show food scraps collected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Make sure labels are visible at all times, such as placed on lids and all visible sides of containers. </a:t>
            </a:r>
            <a:r>
              <a:rPr lang="en-US" dirty="0"/>
              <a:t>It is recommended that containers have more than one label so they are always visible, even if containers get turned around.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Labels should not be covered by a bag liner, which makes labels not visible.  Move labels if they are covered.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Replace labels with new labels if they become damaged or unreadable.</a:t>
            </a:r>
            <a:endParaRPr lang="en-US" dirty="0"/>
          </a:p>
          <a:p>
            <a:pPr>
              <a:lnSpc>
                <a:spcPct val="150000"/>
              </a:lnSpc>
            </a:pPr>
            <a:endParaRPr lang="en-US" dirty="0"/>
          </a:p>
          <a:p>
            <a:pPr>
              <a:lnSpc>
                <a:spcPct val="150000"/>
              </a:lnSpc>
            </a:pPr>
            <a:r>
              <a:rPr lang="en-US" dirty="0"/>
              <a:t>The County provides free standardized labels. Go to the County’s school webpage to order them.</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213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helping us have a successful organics program.</a:t>
            </a:r>
          </a:p>
          <a:p>
            <a:endParaRPr lang="en-US" dirty="0"/>
          </a:p>
          <a:p>
            <a:r>
              <a:rPr lang="en-US"/>
              <a:t>Any questions?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school recycling webpages (www.Dakotacounty.us, search school organics) for more information to help with organics questions and resources to help with organics program improvements.]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9</a:t>
            </a:fld>
            <a:endParaRPr lang="en-US" dirty="0"/>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6/24/2022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6/24/2022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6/24/2022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6/24/2022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6/24/2022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6/24/2022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6/24/2022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6/24/2022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s://cascade.madmimi.com/promotion_images/2764/5442/original/School_Recycling.png?151023856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www.dakotacounty.us/"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E9028"/>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940512-23DF-44A4-BE78-38416C7F6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1413" y="0"/>
            <a:ext cx="7540587"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E178F3-6B0E-4E3F-96A5-A7CB22494EAB}"/>
              </a:ext>
            </a:extLst>
          </p:cNvPr>
          <p:cNvSpPr>
            <a:spLocks noGrp="1"/>
          </p:cNvSpPr>
          <p:nvPr>
            <p:ph type="ctrTitle"/>
          </p:nvPr>
        </p:nvSpPr>
        <p:spPr>
          <a:xfrm>
            <a:off x="0" y="0"/>
            <a:ext cx="12192000" cy="4255287"/>
          </a:xfrm>
          <a:solidFill>
            <a:srgbClr val="5E9028"/>
          </a:solidFill>
        </p:spPr>
        <p:txBody>
          <a:bodyPr>
            <a:normAutofit/>
          </a:bodyPr>
          <a:lstStyle/>
          <a:p>
            <a:br>
              <a:rPr lang="en-US" dirty="0"/>
            </a:br>
            <a:r>
              <a:rPr lang="en-US" sz="7300" b="1" dirty="0"/>
              <a:t>Our School’s Organics Program</a:t>
            </a:r>
            <a:br>
              <a:rPr lang="en-US" sz="7300" b="1" dirty="0"/>
            </a:br>
            <a:r>
              <a:rPr lang="en-US" sz="5400" b="1" dirty="0"/>
              <a:t>for Commercial Composting</a:t>
            </a:r>
            <a:br>
              <a:rPr lang="en-US" sz="7300" b="1" dirty="0"/>
            </a:br>
            <a:endParaRPr lang="en-US" b="1" dirty="0"/>
          </a:p>
        </p:txBody>
      </p:sp>
      <p:pic>
        <p:nvPicPr>
          <p:cNvPr id="6" name="Picture 2" descr="School Recycling">
            <a:extLst>
              <a:ext uri="{FF2B5EF4-FFF2-40B4-BE49-F238E27FC236}">
                <a16:creationId xmlns:a16="http://schemas.microsoft.com/office/drawing/2014/main" id="{5B033ECD-9BE2-4365-9479-07005F5B1ACA}"/>
              </a:ext>
            </a:extLst>
          </p:cNvPr>
          <p:cNvPicPr>
            <a:picLocks noChangeAspect="1" noChangeArrowheads="1"/>
          </p:cNvPicPr>
          <p:nvPr/>
        </p:nvPicPr>
        <p:blipFill>
          <a:blip r:link="rId3">
            <a:extLst>
              <a:ext uri="{28A0092B-C50C-407E-A947-70E740481C1C}">
                <a14:useLocalDpi xmlns:a14="http://schemas.microsoft.com/office/drawing/2010/main" val="0"/>
              </a:ext>
            </a:extLst>
          </a:blip>
          <a:srcRect/>
          <a:stretch>
            <a:fillRect/>
          </a:stretch>
        </p:blipFill>
        <p:spPr bwMode="auto">
          <a:xfrm>
            <a:off x="0" y="4255287"/>
            <a:ext cx="12192000" cy="278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60797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79D2B"/>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603504" y="767419"/>
            <a:ext cx="7109261" cy="3436790"/>
          </a:xfrm>
        </p:spPr>
        <p:txBody>
          <a:bodyPr/>
          <a:lstStyle/>
          <a:p>
            <a:r>
              <a:rPr lang="en-US" dirty="0"/>
              <a:t>Organics Collection at School</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a:xfrm>
            <a:off x="667512" y="4204209"/>
            <a:ext cx="6906105" cy="2395374"/>
          </a:xfrm>
        </p:spPr>
        <p:txBody>
          <a:bodyPr/>
          <a:lstStyle/>
          <a:p>
            <a:r>
              <a:rPr lang="en-US" dirty="0"/>
              <a:t>What goes in the organics container?</a:t>
            </a:r>
          </a:p>
        </p:txBody>
      </p:sp>
      <p:pic>
        <p:nvPicPr>
          <p:cNvPr id="4" name="Picture 3">
            <a:extLst>
              <a:ext uri="{FF2B5EF4-FFF2-40B4-BE49-F238E27FC236}">
                <a16:creationId xmlns:a16="http://schemas.microsoft.com/office/drawing/2014/main" id="{ACE995DE-8FF8-4C6D-82F1-14130A7F8A11}"/>
              </a:ext>
            </a:extLst>
          </p:cNvPr>
          <p:cNvPicPr>
            <a:picLocks noChangeAspect="1"/>
          </p:cNvPicPr>
          <p:nvPr/>
        </p:nvPicPr>
        <p:blipFill>
          <a:blip r:embed="rId3"/>
          <a:stretch>
            <a:fillRect/>
          </a:stretch>
        </p:blipFill>
        <p:spPr>
          <a:xfrm>
            <a:off x="7851913" y="0"/>
            <a:ext cx="4340087" cy="6986880"/>
          </a:xfrm>
          <a:prstGeom prst="rect">
            <a:avLst/>
          </a:prstGeom>
        </p:spPr>
      </p:pic>
    </p:spTree>
    <p:extLst>
      <p:ext uri="{BB962C8B-B14F-4D97-AF65-F5344CB8AC3E}">
        <p14:creationId xmlns:p14="http://schemas.microsoft.com/office/powerpoint/2010/main" val="1783090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1280" y="25658"/>
            <a:ext cx="12129441" cy="1628026"/>
          </a:xfrm>
          <a:noFill/>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Organics Collection at School</a:t>
            </a:r>
          </a:p>
        </p:txBody>
      </p:sp>
      <p:sp>
        <p:nvSpPr>
          <p:cNvPr id="27" name="Rectangle 26">
            <a:extLst>
              <a:ext uri="{FF2B5EF4-FFF2-40B4-BE49-F238E27FC236}">
                <a16:creationId xmlns:a16="http://schemas.microsoft.com/office/drawing/2014/main" id="{A82179B2-7FA4-4C1D-9D2D-DEF075CE6DCB}"/>
              </a:ext>
            </a:extLst>
          </p:cNvPr>
          <p:cNvSpPr/>
          <p:nvPr/>
        </p:nvSpPr>
        <p:spPr>
          <a:xfrm>
            <a:off x="31279" y="1143069"/>
            <a:ext cx="6867071" cy="584775"/>
          </a:xfrm>
          <a:prstGeom prst="rect">
            <a:avLst/>
          </a:prstGeom>
        </p:spPr>
        <p:txBody>
          <a:bodyPr wrap="square">
            <a:spAutoFit/>
          </a:bodyPr>
          <a:lstStyle/>
          <a:p>
            <a:pPr>
              <a:spcAft>
                <a:spcPts val="600"/>
              </a:spcAft>
            </a:pPr>
            <a:r>
              <a:rPr lang="en-US" sz="3200" b="1" dirty="0">
                <a:solidFill>
                  <a:schemeClr val="tx2">
                    <a:lumMod val="10000"/>
                  </a:schemeClr>
                </a:solidFill>
                <a:latin typeface="Calibri" panose="020F0502020204030204" pitchFamily="34" charset="0"/>
                <a:cs typeface="Calibri" panose="020F0502020204030204" pitchFamily="34" charset="0"/>
              </a:rPr>
              <a:t>PUT THESE IN ORGANICS CONTAINERS:</a:t>
            </a: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356567" y="1760009"/>
            <a:ext cx="6002669" cy="4370627"/>
          </a:xfrm>
        </p:spPr>
        <p:txBody>
          <a:bodyPr/>
          <a:lstStyle/>
          <a:p>
            <a:pPr marL="0" lvl="0" indent="0" eaLnBrk="0" fontAlgn="base" hangingPunct="0">
              <a:lnSpc>
                <a:spcPct val="100000"/>
              </a:lnSpc>
              <a:spcBef>
                <a:spcPct val="0"/>
              </a:spcBef>
              <a:spcAft>
                <a:spcPct val="0"/>
              </a:spcAft>
              <a:buNone/>
              <a:tabLst>
                <a:tab pos="457200" algn="l"/>
              </a:tabLst>
              <a:defRPr/>
            </a:pPr>
            <a:r>
              <a:rPr lang="en-US" altLang="en-US" sz="3200" b="1" u="sng" dirty="0">
                <a:solidFill>
                  <a:srgbClr val="5E9028"/>
                </a:solidFill>
                <a:latin typeface="Calibri" panose="020F0502020204030204" pitchFamily="34" charset="0"/>
                <a:cs typeface="Calibri" panose="020F0502020204030204" pitchFamily="34" charset="0"/>
              </a:rPr>
              <a:t>ALL FOOD SCRAPS – including:</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Bakery and dry goods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Coffee grounds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Dairy products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Eggs and eggshells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Meat, fish and bones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Fruits and fruit peels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Vegetables and vegetable peels</a:t>
            </a:r>
          </a:p>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9" name="Content Placeholder 3">
            <a:extLst>
              <a:ext uri="{FF2B5EF4-FFF2-40B4-BE49-F238E27FC236}">
                <a16:creationId xmlns:a16="http://schemas.microsoft.com/office/drawing/2014/main" id="{7BA53F3E-529A-4454-8931-526626791429}"/>
              </a:ext>
            </a:extLst>
          </p:cNvPr>
          <p:cNvSpPr>
            <a:spLocks noGrp="1"/>
          </p:cNvSpPr>
          <p:nvPr>
            <p:ph sz="half" idx="2"/>
          </p:nvPr>
        </p:nvSpPr>
        <p:spPr>
          <a:xfrm>
            <a:off x="6898350" y="1760009"/>
            <a:ext cx="5016609" cy="3767328"/>
          </a:xfrm>
        </p:spPr>
        <p:txBody>
          <a:bodyPr/>
          <a:lstStyle/>
          <a:p>
            <a:pPr marL="0" lvl="1" indent="0">
              <a:spcBef>
                <a:spcPts val="0"/>
              </a:spcBef>
              <a:buNone/>
            </a:pPr>
            <a:r>
              <a:rPr lang="en-US" altLang="en-US" sz="3200" b="1" u="sng" dirty="0">
                <a:solidFill>
                  <a:srgbClr val="5E9028"/>
                </a:solidFill>
                <a:highlight>
                  <a:srgbClr val="FFFF00"/>
                </a:highlight>
                <a:latin typeface="Calibri" panose="020F0502020204030204" pitchFamily="34" charset="0"/>
                <a:cs typeface="Calibri" panose="020F0502020204030204" pitchFamily="34" charset="0"/>
              </a:rPr>
              <a:t>ADDITIONAL ITEMS</a:t>
            </a:r>
          </a:p>
          <a:p>
            <a:pPr marL="342900" lvl="1">
              <a:buFont typeface="Arial" panose="020B0604020202020204" pitchFamily="34" charset="0"/>
              <a:buChar char="•"/>
            </a:pPr>
            <a:r>
              <a:rPr lang="en-US" altLang="en-US" sz="2800" dirty="0">
                <a:solidFill>
                  <a:schemeClr val="tx2">
                    <a:lumMod val="10000"/>
                  </a:schemeClr>
                </a:solidFill>
                <a:highlight>
                  <a:srgbClr val="FFFF00"/>
                </a:highlight>
                <a:latin typeface="Calibri" panose="020F0502020204030204" pitchFamily="34" charset="0"/>
                <a:cs typeface="Calibri" panose="020F0502020204030204" pitchFamily="34" charset="0"/>
              </a:rPr>
              <a:t>[insert additional items only if accepted by the compost facility and collected in your organics program, such as: paper towels and napkins, BPI-certified compostable products</a:t>
            </a:r>
          </a:p>
          <a:p>
            <a:endParaRPr lang="en-US" dirty="0"/>
          </a:p>
        </p:txBody>
      </p:sp>
      <p:pic>
        <p:nvPicPr>
          <p:cNvPr id="20" name="Picture 19" descr="Different kinds of organics.">
            <a:extLst>
              <a:ext uri="{FF2B5EF4-FFF2-40B4-BE49-F238E27FC236}">
                <a16:creationId xmlns:a16="http://schemas.microsoft.com/office/drawing/2014/main" id="{F15135F6-E280-4AC7-A259-B44F4BAAF1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84074" y="5486400"/>
            <a:ext cx="5093879" cy="1345942"/>
          </a:xfrm>
          <a:prstGeom prst="rect">
            <a:avLst/>
          </a:prstGeom>
          <a:noFill/>
          <a:ln>
            <a:noFill/>
          </a:ln>
        </p:spPr>
      </p:pic>
    </p:spTree>
    <p:extLst>
      <p:ext uri="{BB962C8B-B14F-4D97-AF65-F5344CB8AC3E}">
        <p14:creationId xmlns:p14="http://schemas.microsoft.com/office/powerpoint/2010/main" val="4273186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1280" y="25658"/>
            <a:ext cx="12129441" cy="1628026"/>
          </a:xfrm>
          <a:noFill/>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Organics Collection at School</a:t>
            </a:r>
          </a:p>
        </p:txBody>
      </p:sp>
      <p:sp>
        <p:nvSpPr>
          <p:cNvPr id="27" name="Rectangle 26">
            <a:extLst>
              <a:ext uri="{FF2B5EF4-FFF2-40B4-BE49-F238E27FC236}">
                <a16:creationId xmlns:a16="http://schemas.microsoft.com/office/drawing/2014/main" id="{A82179B2-7FA4-4C1D-9D2D-DEF075CE6DCB}"/>
              </a:ext>
            </a:extLst>
          </p:cNvPr>
          <p:cNvSpPr/>
          <p:nvPr/>
        </p:nvSpPr>
        <p:spPr>
          <a:xfrm>
            <a:off x="31279" y="1143069"/>
            <a:ext cx="10463539" cy="607130"/>
          </a:xfrm>
          <a:prstGeom prst="rect">
            <a:avLst/>
          </a:prstGeom>
        </p:spPr>
        <p:txBody>
          <a:bodyPr wrap="square">
            <a:spAutoFit/>
          </a:bodyPr>
          <a:lstStyle/>
          <a:p>
            <a:pPr lvl="0">
              <a:spcAft>
                <a:spcPts val="600"/>
              </a:spcAft>
              <a:defRPr/>
            </a:pPr>
            <a:r>
              <a:rPr lang="en-US" sz="3200" b="1" dirty="0">
                <a:solidFill>
                  <a:schemeClr val="tx2">
                    <a:lumMod val="10000"/>
                  </a:schemeClr>
                </a:solidFill>
                <a:latin typeface="Calibri" panose="020F0502020204030204" pitchFamily="34" charset="0"/>
                <a:cs typeface="Calibri" panose="020F0502020204030204" pitchFamily="34" charset="0"/>
              </a:rPr>
              <a:t>KEEP THESE </a:t>
            </a:r>
            <a:r>
              <a:rPr lang="en-US" sz="3200" b="1" dirty="0">
                <a:solidFill>
                  <a:srgbClr val="C00000"/>
                </a:solidFill>
                <a:latin typeface="Calibri" panose="020F0502020204030204" pitchFamily="34" charset="0"/>
                <a:cs typeface="Calibri" panose="020F0502020204030204" pitchFamily="34" charset="0"/>
              </a:rPr>
              <a:t>OUT</a:t>
            </a:r>
            <a:r>
              <a:rPr lang="en-US" sz="3200" b="1" dirty="0">
                <a:solidFill>
                  <a:schemeClr val="tx2">
                    <a:lumMod val="10000"/>
                  </a:schemeClr>
                </a:solidFill>
                <a:latin typeface="Calibri" panose="020F0502020204030204" pitchFamily="34" charset="0"/>
                <a:cs typeface="Calibri" panose="020F0502020204030204" pitchFamily="34" charset="0"/>
              </a:rPr>
              <a:t> OF ORGANICS CONTAINERS:</a:t>
            </a:r>
            <a:endParaRPr lang="en-US" sz="3200" b="1" i="1" dirty="0">
              <a:solidFill>
                <a:schemeClr val="tx2">
                  <a:lumMod val="10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452354" y="1998246"/>
            <a:ext cx="4663440" cy="4423336"/>
          </a:xfrm>
        </p:spPr>
        <p:txBody>
          <a:bodyPr/>
          <a:lstStyle/>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2" name="Rectangle 11">
            <a:extLst>
              <a:ext uri="{FF2B5EF4-FFF2-40B4-BE49-F238E27FC236}">
                <a16:creationId xmlns:a16="http://schemas.microsoft.com/office/drawing/2014/main" id="{6E9C8608-2D76-43BA-B816-6D959F6CFAF3}"/>
              </a:ext>
            </a:extLst>
          </p:cNvPr>
          <p:cNvSpPr/>
          <p:nvPr/>
        </p:nvSpPr>
        <p:spPr>
          <a:xfrm>
            <a:off x="592361" y="2196729"/>
            <a:ext cx="10935610" cy="3662541"/>
          </a:xfrm>
          <a:prstGeom prst="rect">
            <a:avLst/>
          </a:prstGeom>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chemeClr val="tx2">
                    <a:lumMod val="10000"/>
                  </a:schemeClr>
                </a:solidFill>
                <a:latin typeface="Calibri" panose="020F0502020204030204" pitchFamily="34" charset="0"/>
                <a:cs typeface="Calibri" panose="020F0502020204030204" pitchFamily="34" charset="0"/>
              </a:rPr>
              <a:t>Cartons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chemeClr val="tx2">
                    <a:lumMod val="10000"/>
                  </a:schemeClr>
                </a:solidFill>
                <a:latin typeface="Calibri" panose="020F0502020204030204" pitchFamily="34" charset="0"/>
                <a:cs typeface="Calibri" panose="020F0502020204030204" pitchFamily="34" charset="0"/>
              </a:rPr>
              <a:t>Refrigerator and freezer boxes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chemeClr val="tx2">
                    <a:lumMod val="10000"/>
                  </a:schemeClr>
                </a:solidFill>
                <a:latin typeface="Calibri" panose="020F0502020204030204" pitchFamily="34" charset="0"/>
                <a:cs typeface="Calibri" panose="020F0502020204030204" pitchFamily="34" charset="0"/>
              </a:rPr>
              <a:t>Plastic items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Diapers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Recyclables (glass, paper, metal, plastic)</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chemeClr val="tx2">
                    <a:lumMod val="10000"/>
                  </a:schemeClr>
                </a:solidFill>
                <a:latin typeface="Calibri" panose="020F0502020204030204" pitchFamily="34" charset="0"/>
                <a:cs typeface="Calibri" panose="020F0502020204030204" pitchFamily="34" charset="0"/>
              </a:rPr>
              <a:t>Trash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Pts val="1000"/>
              <a:buFont typeface="Symbol" panose="05050102010706020507" pitchFamily="18" charset="2"/>
              <a:buChar char=""/>
              <a:tabLst>
                <a:tab pos="457200" algn="l"/>
              </a:tabLst>
              <a:defRPr/>
            </a:pPr>
            <a:endParaRPr kumimoji="0" lang="en-US" sz="40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12">
            <a:extLst>
              <a:ext uri="{FF2B5EF4-FFF2-40B4-BE49-F238E27FC236}">
                <a16:creationId xmlns:a16="http://schemas.microsoft.com/office/drawing/2014/main" id="{23D35FBF-6673-4CEC-AF36-33964EC4AF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8868" y="4775393"/>
            <a:ext cx="391886" cy="391886"/>
          </a:xfrm>
          <a:prstGeom prst="rect">
            <a:avLst/>
          </a:prstGeom>
        </p:spPr>
      </p:pic>
      <p:pic>
        <p:nvPicPr>
          <p:cNvPr id="15" name="Picture 14">
            <a:extLst>
              <a:ext uri="{FF2B5EF4-FFF2-40B4-BE49-F238E27FC236}">
                <a16:creationId xmlns:a16="http://schemas.microsoft.com/office/drawing/2014/main" id="{025E89E4-58DD-46D8-9B04-50F6D884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8086" y="2293244"/>
            <a:ext cx="391886" cy="391886"/>
          </a:xfrm>
          <a:prstGeom prst="rect">
            <a:avLst/>
          </a:prstGeom>
        </p:spPr>
      </p:pic>
      <p:pic>
        <p:nvPicPr>
          <p:cNvPr id="16" name="Picture 15">
            <a:extLst>
              <a:ext uri="{FF2B5EF4-FFF2-40B4-BE49-F238E27FC236}">
                <a16:creationId xmlns:a16="http://schemas.microsoft.com/office/drawing/2014/main" id="{BB440164-3ABE-4B73-90B5-9EBA225BB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01733" y="2784185"/>
            <a:ext cx="391886" cy="391886"/>
          </a:xfrm>
          <a:prstGeom prst="rect">
            <a:avLst/>
          </a:prstGeom>
        </p:spPr>
      </p:pic>
      <p:pic>
        <p:nvPicPr>
          <p:cNvPr id="17" name="Picture 16">
            <a:extLst>
              <a:ext uri="{FF2B5EF4-FFF2-40B4-BE49-F238E27FC236}">
                <a16:creationId xmlns:a16="http://schemas.microsoft.com/office/drawing/2014/main" id="{99BD3821-BE38-43A0-B1F4-2C1C6E79D0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0951" y="3350859"/>
            <a:ext cx="391886" cy="391886"/>
          </a:xfrm>
          <a:prstGeom prst="rect">
            <a:avLst/>
          </a:prstGeom>
        </p:spPr>
      </p:pic>
      <p:pic>
        <p:nvPicPr>
          <p:cNvPr id="22" name="Picture 21">
            <a:extLst>
              <a:ext uri="{FF2B5EF4-FFF2-40B4-BE49-F238E27FC236}">
                <a16:creationId xmlns:a16="http://schemas.microsoft.com/office/drawing/2014/main" id="{EB089D8E-6C6B-40DF-8266-852FCA38F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8086" y="4305307"/>
            <a:ext cx="391886" cy="391886"/>
          </a:xfrm>
          <a:prstGeom prst="rect">
            <a:avLst/>
          </a:prstGeom>
        </p:spPr>
      </p:pic>
      <p:pic>
        <p:nvPicPr>
          <p:cNvPr id="24" name="Picture 23">
            <a:extLst>
              <a:ext uri="{FF2B5EF4-FFF2-40B4-BE49-F238E27FC236}">
                <a16:creationId xmlns:a16="http://schemas.microsoft.com/office/drawing/2014/main" id="{59160518-3DE9-440C-95C5-F038472F42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0951" y="3813551"/>
            <a:ext cx="391886" cy="391886"/>
          </a:xfrm>
          <a:prstGeom prst="rect">
            <a:avLst/>
          </a:prstGeom>
        </p:spPr>
      </p:pic>
    </p:spTree>
    <p:extLst>
      <p:ext uri="{BB962C8B-B14F-4D97-AF65-F5344CB8AC3E}">
        <p14:creationId xmlns:p14="http://schemas.microsoft.com/office/powerpoint/2010/main" val="1343192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902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603503" y="770467"/>
            <a:ext cx="11221351" cy="3261206"/>
          </a:xfrm>
        </p:spPr>
        <p:txBody>
          <a:bodyPr/>
          <a:lstStyle/>
          <a:p>
            <a:r>
              <a:rPr lang="en-US" dirty="0">
                <a:latin typeface="Calibri" panose="020F0502020204030204" pitchFamily="34" charset="0"/>
                <a:cs typeface="Calibri" panose="020F0502020204030204" pitchFamily="34" charset="0"/>
              </a:rPr>
              <a:t>Collection Best Practices</a:t>
            </a:r>
            <a:endParaRPr lang="en-US" dirty="0"/>
          </a:p>
        </p:txBody>
      </p:sp>
      <p:sp>
        <p:nvSpPr>
          <p:cNvPr id="3" name="Subtitle 2">
            <a:extLst>
              <a:ext uri="{FF2B5EF4-FFF2-40B4-BE49-F238E27FC236}">
                <a16:creationId xmlns:a16="http://schemas.microsoft.com/office/drawing/2014/main" id="{55BC5055-8946-4279-B821-0C594D0EBBCE}"/>
              </a:ext>
            </a:extLst>
          </p:cNvPr>
          <p:cNvSpPr>
            <a:spLocks noGrp="1"/>
          </p:cNvSpPr>
          <p:nvPr>
            <p:ph type="subTitle" idx="1"/>
          </p:nvPr>
        </p:nvSpPr>
        <p:spPr/>
        <p:txBody>
          <a:bodyPr>
            <a:normAutofit/>
          </a:bodyPr>
          <a:lstStyle/>
          <a:p>
            <a:r>
              <a:rPr lang="en-US" sz="3600" dirty="0">
                <a:latin typeface="Calibri" panose="020F0502020204030204" pitchFamily="34" charset="0"/>
                <a:cs typeface="Calibri" panose="020F0502020204030204" pitchFamily="34" charset="0"/>
              </a:rPr>
              <a:t>Additional information for employees and contractors that empty organics containers.</a:t>
            </a:r>
            <a:endParaRPr lang="en-US" sz="3600" dirty="0"/>
          </a:p>
        </p:txBody>
      </p:sp>
    </p:spTree>
    <p:extLst>
      <p:ext uri="{BB962C8B-B14F-4D97-AF65-F5344CB8AC3E}">
        <p14:creationId xmlns:p14="http://schemas.microsoft.com/office/powerpoint/2010/main" val="3252684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249381" y="1226128"/>
            <a:ext cx="11399279" cy="5562961"/>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kumimoji="0" lang="en-US" sz="3200" b="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THE RIGHT LINERS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28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tabLst/>
              <a:defRPr/>
            </a:pPr>
            <a:r>
              <a:rPr kumimoji="0" lang="en-US" sz="3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Use Biodegradable Products Institute (BPI) certified </a:t>
            </a:r>
            <a:r>
              <a:rPr lang="en-US" sz="3200" b="1" dirty="0">
                <a:solidFill>
                  <a:schemeClr val="tx2">
                    <a:lumMod val="10000"/>
                  </a:schemeClr>
                </a:solidFill>
                <a:latin typeface="Calibri" panose="020F0502020204030204" pitchFamily="34" charset="0"/>
                <a:cs typeface="Calibri" panose="020F0502020204030204" pitchFamily="34" charset="0"/>
              </a:rPr>
              <a:t>compostable bags</a:t>
            </a:r>
          </a:p>
          <a:p>
            <a:pPr marL="457200" marR="0" lvl="0" indent="-457200" algn="l" defTabSz="914400" rtl="0" eaLnBrk="1" fontAlgn="auto" latinLnBrk="0" hangingPunct="1">
              <a:lnSpc>
                <a:spcPct val="85000"/>
              </a:lnSpc>
              <a:spcBef>
                <a:spcPts val="0"/>
              </a:spcBef>
              <a:spcAft>
                <a:spcPts val="600"/>
              </a:spcAft>
              <a:buClrTx/>
              <a:buSzTx/>
              <a:buFont typeface="Arial" panose="020B0604020202020204" pitchFamily="34" charset="0"/>
              <a:buChar char="•"/>
              <a:tabLst/>
              <a:defRPr/>
            </a:pPr>
            <a:r>
              <a:rPr lang="en-US" sz="2800" dirty="0">
                <a:solidFill>
                  <a:schemeClr val="tx2">
                    <a:lumMod val="10000"/>
                  </a:schemeClr>
                </a:solidFill>
                <a:latin typeface="Calibri" panose="020F0502020204030204" pitchFamily="34" charset="0"/>
                <a:cs typeface="Calibri" panose="020F0502020204030204" pitchFamily="34" charset="0"/>
              </a:rPr>
              <a:t>Use only BPI-certified compostable bags to line and collect from organics containers</a:t>
            </a:r>
          </a:p>
          <a:p>
            <a:pPr marL="457200" lvl="0" indent="-457200" defTabSz="914400">
              <a:lnSpc>
                <a:spcPct val="85000"/>
              </a:lnSpc>
              <a:spcAft>
                <a:spcPts val="600"/>
              </a:spcAft>
              <a:buFont typeface="Arial" panose="020B0604020202020204" pitchFamily="34" charset="0"/>
              <a:buChar char="•"/>
              <a:defRPr/>
            </a:pPr>
            <a:r>
              <a:rPr lang="en-US" sz="2800" dirty="0">
                <a:solidFill>
                  <a:schemeClr val="tx2">
                    <a:lumMod val="10000"/>
                  </a:schemeClr>
                </a:solidFill>
                <a:latin typeface="Calibri" panose="020F0502020204030204" pitchFamily="34" charset="0"/>
                <a:cs typeface="Calibri" panose="020F0502020204030204" pitchFamily="34" charset="0"/>
              </a:rPr>
              <a:t>Look for the BPI logo on each bag or on the box they came in to ensure they are certified as compostable bags</a:t>
            </a:r>
          </a:p>
          <a:p>
            <a:pPr marL="457200" marR="0" lvl="0" indent="-457200" defTabSz="914400" fontAlgn="auto">
              <a:lnSpc>
                <a:spcPct val="85000"/>
              </a:lnSpc>
              <a:spcBef>
                <a:spcPts val="0"/>
              </a:spcBef>
              <a:spcAft>
                <a:spcPts val="600"/>
              </a:spcAft>
              <a:buClrTx/>
              <a:buSzTx/>
              <a:buFont typeface="Arial" panose="020B0604020202020204" pitchFamily="34" charset="0"/>
              <a:buChar char="•"/>
              <a:tabLst/>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3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20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684212" indent="-571500" defTabSz="914400">
              <a:lnSpc>
                <a:spcPct val="95000"/>
              </a:lnSpc>
              <a:spcAft>
                <a:spcPts val="600"/>
              </a:spcAft>
              <a:buFont typeface="Arial" panose="020B0604020202020204" pitchFamily="34" charset="0"/>
              <a:buChar char="•"/>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5" name="Picture 4">
            <a:extLst>
              <a:ext uri="{FF2B5EF4-FFF2-40B4-BE49-F238E27FC236}">
                <a16:creationId xmlns:a16="http://schemas.microsoft.com/office/drawing/2014/main" id="{40EB3CC2-C9AB-4735-9978-97D5F012DCC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573618" y="4875219"/>
            <a:ext cx="4075043" cy="1913870"/>
          </a:xfrm>
          <a:prstGeom prst="rect">
            <a:avLst/>
          </a:prstGeom>
        </p:spPr>
      </p:pic>
    </p:spTree>
    <p:extLst>
      <p:ext uri="{BB962C8B-B14F-4D97-AF65-F5344CB8AC3E}">
        <p14:creationId xmlns:p14="http://schemas.microsoft.com/office/powerpoint/2010/main" val="3841225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249382" y="1226128"/>
            <a:ext cx="11379401" cy="5373455"/>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lang="en-US" sz="3200" b="1" dirty="0">
                <a:solidFill>
                  <a:srgbClr val="FF0000"/>
                </a:solidFill>
                <a:latin typeface="Calibri" panose="020F0502020204030204" pitchFamily="34" charset="0"/>
                <a:cs typeface="Calibri" panose="020F0502020204030204" pitchFamily="34" charset="0"/>
              </a:rPr>
              <a:t>EMPTYING CONTAINERS</a:t>
            </a:r>
            <a:endParaRPr lang="en-US" sz="2400" dirty="0">
              <a:solidFill>
                <a:schemeClr val="bg2">
                  <a:lumMod val="50000"/>
                </a:schemeClr>
              </a:solidFill>
              <a:latin typeface="Calibri" panose="020F0502020204030204" pitchFamily="34" charset="0"/>
              <a:cs typeface="Calibri" panose="020F0502020204030204" pitchFamily="34" charset="0"/>
            </a:endParaRPr>
          </a:p>
          <a:p>
            <a:endParaRPr lang="en-US" sz="2800" dirty="0">
              <a:solidFill>
                <a:schemeClr val="tx2">
                  <a:lumMod val="10000"/>
                </a:schemeClr>
              </a:solidFill>
            </a:endParaRPr>
          </a:p>
          <a:p>
            <a:pPr lvl="0"/>
            <a:r>
              <a:rPr lang="en-US" sz="3200" b="1" dirty="0">
                <a:solidFill>
                  <a:schemeClr val="tx2">
                    <a:lumMod val="10000"/>
                  </a:schemeClr>
                </a:solidFill>
                <a:latin typeface="Calibri" panose="020F0502020204030204" pitchFamily="34" charset="0"/>
                <a:cs typeface="Calibri" panose="020F0502020204030204" pitchFamily="34" charset="0"/>
              </a:rPr>
              <a:t>Place tied bags in the organics cart or dumpster</a:t>
            </a:r>
          </a:p>
          <a:p>
            <a:pPr marL="457200" lvl="0" indent="-457200">
              <a:buFont typeface="Arial" panose="020B0604020202020204" pitchFamily="34" charset="0"/>
              <a:buChar char="•"/>
            </a:pPr>
            <a:r>
              <a:rPr lang="en-US" sz="2800" dirty="0">
                <a:solidFill>
                  <a:schemeClr val="tx2">
                    <a:lumMod val="10000"/>
                  </a:schemeClr>
                </a:solidFill>
              </a:rPr>
              <a:t>Tightly tie off BPI-certified compostable organics bags before placing them into a hauler-provided organics cart or dumpster</a:t>
            </a:r>
          </a:p>
          <a:p>
            <a:pPr marL="0" marR="0" lvl="0" indent="0" algn="l" defTabSz="914400" rtl="0" eaLnBrk="1" fontAlgn="auto" latinLnBrk="0" hangingPunct="1">
              <a:lnSpc>
                <a:spcPct val="85000"/>
              </a:lnSpc>
              <a:spcBef>
                <a:spcPts val="0"/>
              </a:spcBef>
              <a:spcAft>
                <a:spcPts val="600"/>
              </a:spcAft>
              <a:buClrTx/>
              <a:buSzTx/>
              <a:tabLst/>
              <a:defRPr/>
            </a:pPr>
            <a:endParaRPr kumimoji="0" lang="en-US" sz="3200" b="1" u="none" strike="noStrike" kern="1200" cap="none" spc="0" normalizeH="0" baseline="0" noProof="0" dirty="0">
              <a:ln>
                <a:noFill/>
              </a:ln>
              <a:solidFill>
                <a:schemeClr val="bg2">
                  <a:lumMod val="5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2000" b="0" i="0" u="none" strike="noStrike" kern="1200" cap="none" spc="0" normalizeH="0" baseline="0" noProof="0" dirty="0">
              <a:ln>
                <a:noFill/>
              </a:ln>
              <a:solidFill>
                <a:schemeClr val="bg2">
                  <a:lumMod val="50000"/>
                </a:schemeClr>
              </a:solidFill>
              <a:effectLst/>
              <a:uLnTx/>
              <a:uFillTx/>
              <a:latin typeface="Calibri" panose="020F0502020204030204" pitchFamily="34" charset="0"/>
              <a:cs typeface="Calibri" panose="020F0502020204030204" pitchFamily="34" charset="0"/>
            </a:endParaRPr>
          </a:p>
          <a:p>
            <a:pPr marL="684212" indent="-571500" defTabSz="914400">
              <a:lnSpc>
                <a:spcPct val="95000"/>
              </a:lnSpc>
              <a:spcAft>
                <a:spcPts val="600"/>
              </a:spcAft>
              <a:buFont typeface="Arial" panose="020B0604020202020204" pitchFamily="34" charset="0"/>
              <a:buChar char="•"/>
              <a:defRPr/>
            </a:pPr>
            <a:endParaRPr lang="en-US" sz="2800" dirty="0">
              <a:solidFill>
                <a:schemeClr val="bg2">
                  <a:lumMod val="5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11265862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a:ln>
            <a:solidFill>
              <a:schemeClr val="tx1"/>
            </a:solidFill>
          </a:ln>
        </p:spPr>
        <p:txBody>
          <a:bodyPr vert="horz" lIns="91440" tIns="45720" rIns="91440" bIns="45720" rtlCol="0" anchor="ctr">
            <a:normAutofit/>
          </a:bodyPr>
          <a:lstStyle/>
          <a:p>
            <a:r>
              <a:rPr lang="en-US" b="1" dirty="0">
                <a:solidFill>
                  <a:srgbClr val="5E9028"/>
                </a:solidFill>
                <a:latin typeface="Calibri" panose="020F0502020204030204" pitchFamily="34" charset="0"/>
                <a:cs typeface="Calibri" panose="020F0502020204030204" pitchFamily="34" charset="0"/>
              </a:rPr>
              <a:t>Help Us Collect Organics Right</a:t>
            </a:r>
            <a:endParaRPr lang="en-US" sz="5400" b="1" dirty="0">
              <a:solidFill>
                <a:schemeClr val="bg1">
                  <a:lumMod val="75000"/>
                </a:schemeClr>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A60050C0-6C41-4BB2-8230-850344C3EE84}"/>
              </a:ext>
            </a:extLst>
          </p:cNvPr>
          <p:cNvSpPr/>
          <p:nvPr/>
        </p:nvSpPr>
        <p:spPr>
          <a:xfrm>
            <a:off x="249381" y="1226127"/>
            <a:ext cx="9817429" cy="5115037"/>
          </a:xfrm>
          <a:prstGeom prst="rect">
            <a:avLst/>
          </a:prstGeom>
          <a:solidFill>
            <a:schemeClr val="tx1"/>
          </a:solidFill>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kumimoji="0" lang="en-US" sz="3200" b="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PROPERLY LABEL ORGANICS CONTAINERS</a:t>
            </a:r>
          </a:p>
          <a:p>
            <a:pPr defTabSz="914400">
              <a:lnSpc>
                <a:spcPct val="85000"/>
              </a:lnSpc>
              <a:spcAft>
                <a:spcPts val="600"/>
              </a:spcAft>
              <a:defRPr/>
            </a:pPr>
            <a:r>
              <a:rPr lang="en-US" sz="3200" b="1" dirty="0">
                <a:solidFill>
                  <a:schemeClr val="bg2">
                    <a:lumMod val="50000"/>
                  </a:schemeClr>
                </a:solidFill>
                <a:latin typeface="Calibri" panose="020F0502020204030204" pitchFamily="34" charset="0"/>
                <a:cs typeface="Calibri" panose="020F0502020204030204" pitchFamily="34" charset="0"/>
              </a:rPr>
              <a:t>Ensure each container has a visible label that meets County labeling requirements for color, words and images</a:t>
            </a:r>
          </a:p>
          <a:p>
            <a:pPr defTabSz="914400">
              <a:lnSpc>
                <a:spcPct val="85000"/>
              </a:lnSpc>
              <a:spcAft>
                <a:spcPts val="600"/>
              </a:spcAft>
              <a:defRPr/>
            </a:pPr>
            <a:endParaRPr lang="en-US" sz="3200" dirty="0">
              <a:solidFill>
                <a:schemeClr val="bg2">
                  <a:lumMod val="50000"/>
                </a:schemeClr>
              </a:solidFill>
              <a:latin typeface="Calibri" panose="020F0502020204030204" pitchFamily="34" charset="0"/>
              <a:cs typeface="Calibri" panose="020F0502020204030204" pitchFamily="34" charset="0"/>
            </a:endParaRPr>
          </a:p>
          <a:p>
            <a:pPr marL="457200" indent="-457200" defTabSz="914400">
              <a:lnSpc>
                <a:spcPct val="85000"/>
              </a:lnSpc>
              <a:spcAft>
                <a:spcPts val="600"/>
              </a:spcAft>
              <a:buFont typeface="Arial" panose="020B0604020202020204" pitchFamily="34" charset="0"/>
              <a:buChar char="•"/>
              <a:defRPr/>
            </a:pPr>
            <a:r>
              <a:rPr lang="en-US" sz="2800" dirty="0">
                <a:solidFill>
                  <a:schemeClr val="tx2">
                    <a:lumMod val="10000"/>
                  </a:schemeClr>
                </a:solidFill>
                <a:latin typeface="Calibri" panose="020F0502020204030204" pitchFamily="34" charset="0"/>
                <a:cs typeface="Calibri" panose="020F0502020204030204" pitchFamily="34" charset="0"/>
              </a:rPr>
              <a:t>Each </a:t>
            </a:r>
            <a:r>
              <a:rPr lang="en-US" sz="2800" b="1" dirty="0">
                <a:solidFill>
                  <a:srgbClr val="5E9028"/>
                </a:solidFill>
                <a:latin typeface="Calibri" panose="020F0502020204030204" pitchFamily="34" charset="0"/>
                <a:cs typeface="Calibri" panose="020F0502020204030204" pitchFamily="34" charset="0"/>
              </a:rPr>
              <a:t>ORGANICS</a:t>
            </a:r>
            <a:r>
              <a:rPr lang="en-US" sz="2800" dirty="0">
                <a:solidFill>
                  <a:schemeClr val="tx2">
                    <a:lumMod val="10000"/>
                  </a:schemeClr>
                </a:solidFill>
                <a:latin typeface="Calibri" panose="020F0502020204030204" pitchFamily="34" charset="0"/>
                <a:cs typeface="Calibri" panose="020F0502020204030204" pitchFamily="34" charset="0"/>
              </a:rPr>
              <a:t> container has a standardized label:</a:t>
            </a:r>
          </a:p>
          <a:p>
            <a:pPr marL="1371600" lvl="2" indent="-457200">
              <a:buFont typeface="Courier New" panose="02070309020205020404" pitchFamily="49" charset="0"/>
              <a:buChar char="o"/>
            </a:pPr>
            <a:r>
              <a:rPr lang="en-US" sz="2800" dirty="0">
                <a:solidFill>
                  <a:schemeClr val="tx2">
                    <a:lumMod val="10000"/>
                  </a:schemeClr>
                </a:solidFill>
                <a:latin typeface="Calibri" panose="020F0502020204030204" pitchFamily="34" charset="0"/>
                <a:cs typeface="Calibri" panose="020F0502020204030204" pitchFamily="34" charset="0"/>
              </a:rPr>
              <a:t>Color is </a:t>
            </a:r>
            <a:r>
              <a:rPr lang="en-US" sz="2800" dirty="0">
                <a:solidFill>
                  <a:srgbClr val="5E9028"/>
                </a:solidFill>
                <a:latin typeface="Calibri" panose="020F0502020204030204" pitchFamily="34" charset="0"/>
                <a:cs typeface="Calibri" panose="020F0502020204030204" pitchFamily="34" charset="0"/>
              </a:rPr>
              <a:t>green</a:t>
            </a:r>
            <a:r>
              <a:rPr lang="en-US" sz="2800" dirty="0">
                <a:solidFill>
                  <a:schemeClr val="tx2">
                    <a:lumMod val="10000"/>
                  </a:schemeClr>
                </a:solidFill>
                <a:latin typeface="Calibri" panose="020F0502020204030204" pitchFamily="34" charset="0"/>
                <a:cs typeface="Calibri" panose="020F0502020204030204" pitchFamily="34" charset="0"/>
              </a:rPr>
              <a:t> (e.g., title area, border)</a:t>
            </a:r>
          </a:p>
          <a:p>
            <a:pPr marL="1371600" lvl="2" indent="-457200">
              <a:buFont typeface="Courier New" panose="02070309020205020404" pitchFamily="49" charset="0"/>
              <a:buChar char="o"/>
            </a:pPr>
            <a:r>
              <a:rPr lang="en-US" sz="2800" dirty="0">
                <a:solidFill>
                  <a:schemeClr val="tx2">
                    <a:lumMod val="10000"/>
                  </a:schemeClr>
                </a:solidFill>
                <a:latin typeface="Calibri" panose="020F0502020204030204" pitchFamily="34" charset="0"/>
                <a:cs typeface="Calibri" panose="020F0502020204030204" pitchFamily="34" charset="0"/>
              </a:rPr>
              <a:t>Title: Organics</a:t>
            </a:r>
          </a:p>
          <a:p>
            <a:pPr marL="1371600" lvl="2" indent="-457200">
              <a:buFont typeface="Courier New" panose="02070309020205020404" pitchFamily="49" charset="0"/>
              <a:buChar char="o"/>
            </a:pPr>
            <a:r>
              <a:rPr lang="en-US" sz="2800" dirty="0">
                <a:solidFill>
                  <a:schemeClr val="tx2">
                    <a:lumMod val="10000"/>
                  </a:schemeClr>
                </a:solidFill>
                <a:latin typeface="Calibri" panose="020F0502020204030204" pitchFamily="34" charset="0"/>
                <a:cs typeface="Calibri" panose="020F0502020204030204" pitchFamily="34" charset="0"/>
              </a:rPr>
              <a:t>Uses County standardized images to show food scraps collected</a:t>
            </a:r>
          </a:p>
          <a:p>
            <a:pPr lvl="2"/>
            <a:endParaRPr lang="en-US" sz="2400" dirty="0">
              <a:solidFill>
                <a:schemeClr val="tx2">
                  <a:lumMod val="10000"/>
                </a:schemeClr>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endParaRPr lang="en-US" sz="2400" b="1" dirty="0">
              <a:solidFill>
                <a:schemeClr val="tx2">
                  <a:lumMod val="10000"/>
                </a:schemeClr>
              </a:solidFill>
              <a:latin typeface="Calibri" panose="020F0502020204030204" pitchFamily="34" charset="0"/>
              <a:cs typeface="Calibri" panose="020F0502020204030204" pitchFamily="34" charset="0"/>
            </a:endParaRPr>
          </a:p>
          <a:p>
            <a:pPr marL="1200150" lvl="2" indent="-285750">
              <a:buFont typeface="Arial" panose="020B0604020202020204" pitchFamily="34" charset="0"/>
              <a:buChar char="•"/>
            </a:pPr>
            <a:endParaRPr lang="en-US" sz="2000" dirty="0">
              <a:solidFill>
                <a:schemeClr val="bg2">
                  <a:lumMod val="5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8" name="TextBox 7">
            <a:extLst>
              <a:ext uri="{FF2B5EF4-FFF2-40B4-BE49-F238E27FC236}">
                <a16:creationId xmlns:a16="http://schemas.microsoft.com/office/drawing/2014/main" id="{DF958B71-F4CC-4159-8F99-4A9240D428D2}"/>
              </a:ext>
            </a:extLst>
          </p:cNvPr>
          <p:cNvSpPr txBox="1"/>
          <p:nvPr/>
        </p:nvSpPr>
        <p:spPr>
          <a:xfrm>
            <a:off x="10066810" y="4927432"/>
            <a:ext cx="1818454" cy="954107"/>
          </a:xfrm>
          <a:prstGeom prst="rect">
            <a:avLst/>
          </a:prstGeom>
          <a:noFill/>
        </p:spPr>
        <p:txBody>
          <a:bodyPr wrap="square" rtlCol="0">
            <a:spAutoFit/>
          </a:bodyPr>
          <a:lstStyle/>
          <a:p>
            <a:pPr algn="ctr"/>
            <a:r>
              <a:rPr lang="en-US" sz="1400" dirty="0">
                <a:solidFill>
                  <a:schemeClr val="tx2">
                    <a:lumMod val="10000"/>
                  </a:schemeClr>
                </a:solidFill>
              </a:rPr>
              <a:t>Order free standardized labels at </a:t>
            </a:r>
            <a:r>
              <a:rPr lang="en-US" sz="1400" dirty="0">
                <a:hlinkClick r:id="rId3"/>
              </a:rPr>
              <a:t>www.dakotacounty.us</a:t>
            </a:r>
            <a:r>
              <a:rPr lang="en-US" sz="1400" dirty="0"/>
              <a:t>, </a:t>
            </a:r>
            <a:r>
              <a:rPr lang="en-US" sz="1400" dirty="0">
                <a:solidFill>
                  <a:schemeClr val="tx2">
                    <a:lumMod val="10000"/>
                  </a:schemeClr>
                </a:solidFill>
              </a:rPr>
              <a:t>search </a:t>
            </a:r>
            <a:r>
              <a:rPr lang="en-US" sz="1400" i="1" dirty="0">
                <a:solidFill>
                  <a:schemeClr val="tx2">
                    <a:lumMod val="10000"/>
                  </a:schemeClr>
                </a:solidFill>
              </a:rPr>
              <a:t>school recycling </a:t>
            </a:r>
          </a:p>
        </p:txBody>
      </p:sp>
      <p:pic>
        <p:nvPicPr>
          <p:cNvPr id="7" name="Picture 6">
            <a:extLst>
              <a:ext uri="{FF2B5EF4-FFF2-40B4-BE49-F238E27FC236}">
                <a16:creationId xmlns:a16="http://schemas.microsoft.com/office/drawing/2014/main" id="{28A4FFEA-C980-4D28-8CEA-06FDB47E079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0292049" y="2627630"/>
            <a:ext cx="1593215" cy="2059940"/>
          </a:xfrm>
          <a:prstGeom prst="rect">
            <a:avLst/>
          </a:prstGeom>
          <a:ln>
            <a:solidFill>
              <a:schemeClr val="accent1"/>
            </a:solidFill>
          </a:ln>
        </p:spPr>
      </p:pic>
    </p:spTree>
    <p:extLst>
      <p:ext uri="{BB962C8B-B14F-4D97-AF65-F5344CB8AC3E}">
        <p14:creationId xmlns:p14="http://schemas.microsoft.com/office/powerpoint/2010/main" val="1116510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Organics Program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dirty="0">
                <a:solidFill>
                  <a:srgbClr val="000000"/>
                </a:solidFill>
                <a:highlight>
                  <a:srgbClr val="FFFF00"/>
                </a:highlight>
              </a:rPr>
              <a:t>Insert school’s recycling and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school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2201</TotalTime>
  <Words>1075</Words>
  <Application>Microsoft Office PowerPoint</Application>
  <PresentationFormat>Widescreen</PresentationFormat>
  <Paragraphs>122</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 Light</vt:lpstr>
      <vt:lpstr>Courier New</vt:lpstr>
      <vt:lpstr>Symbol</vt:lpstr>
      <vt:lpstr>Metropolitan</vt:lpstr>
      <vt:lpstr> Our School’s Organics Program for Commercial Composting </vt:lpstr>
      <vt:lpstr>Organics Collection at School</vt:lpstr>
      <vt:lpstr>Organics Collection at School</vt:lpstr>
      <vt:lpstr>Organics Collection at School</vt:lpstr>
      <vt:lpstr>Collection Best Practices</vt:lpstr>
      <vt:lpstr>Help Us Collect Organics Right</vt:lpstr>
      <vt:lpstr>Help Us Collect Organics Right</vt:lpstr>
      <vt:lpstr>Help Us Collect Organics Right</vt:lpstr>
      <vt:lpstr>Organics Program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Burman, Renee</cp:lastModifiedBy>
  <cp:revision>154</cp:revision>
  <dcterms:created xsi:type="dcterms:W3CDTF">2020-07-07T21:45:34Z</dcterms:created>
  <dcterms:modified xsi:type="dcterms:W3CDTF">2022-06-25T01:56:28Z</dcterms:modified>
</cp:coreProperties>
</file>